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9" r:id="rId3"/>
    <p:sldId id="258" r:id="rId4"/>
    <p:sldId id="259" r:id="rId5"/>
    <p:sldId id="268" r:id="rId6"/>
    <p:sldId id="267" r:id="rId7"/>
    <p:sldId id="260" r:id="rId8"/>
    <p:sldId id="262" r:id="rId9"/>
    <p:sldId id="263" r:id="rId10"/>
    <p:sldId id="264" r:id="rId11"/>
    <p:sldId id="271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65" r:id="rId21"/>
    <p:sldId id="278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7922" y="834345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Crimes that takes 547 days to close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143061 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224522      OFF. AGNST PUB ORD SENSBLTY &amp;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933785 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1806860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1932161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2027358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2334642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2970653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3684636    OTHER OFFENSES RELATED TO THEF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3954257     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134166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9" y="225963"/>
            <a:ext cx="10684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Rows: </a:t>
            </a:r>
            <a:r>
              <a:rPr lang="en-US" sz="1400" dirty="0"/>
              <a:t>5580035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Columns: 24 columns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FF946C-91D1-B04B-831F-248D67DD70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4320" y="1285198"/>
          <a:ext cx="7839840" cy="4351340"/>
        </p:xfrm>
        <a:graphic>
          <a:graphicData uri="http://schemas.openxmlformats.org/drawingml/2006/table">
            <a:tbl>
              <a:tblPr/>
              <a:tblGrid>
                <a:gridCol w="1743160">
                  <a:extLst>
                    <a:ext uri="{9D8B030D-6E8A-4147-A177-3AD203B41FA5}">
                      <a16:colId xmlns:a16="http://schemas.microsoft.com/office/drawing/2014/main" val="1760865457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432645070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56344266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308701336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035574808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651699284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501288619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12370810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945637831"/>
                    </a:ext>
                  </a:extLst>
                </a:gridCol>
              </a:tblGrid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6206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CMPLNT_NUM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Randomly generated persistent ID for each complaint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4361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date of occurrence for the reported event (or starting date of occurrence, if CMPLNT_TO_DT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2349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time of occurrence for the reported event (or starting time of occurrence, if CMPLNT_TO_TM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6794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date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901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time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7438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RPT_DT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event was reported to police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4313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offense classification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05329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OFNS_DESC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offense corresponding with key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2167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internal classification code (more granular than Key Code)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390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internal classification corresponding with PD code (more granular than Offense Description)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1210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CRM_ATPT_CPTD_CD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Indicator of whether crime was successfully completed or attempted, but failed or was interrupted prematurely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350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LAW_CAT_CD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of offense: felony, misdemeanor, violation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70991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Jurisdiction responsible for incident. Either internal, like Police, Transit, and Housing; or external, like Correction, Port Authority,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992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BORO_NM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name of the borough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01625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ADDR_PCT_CD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precinct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2973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LOC_OF_OCCUR_DESC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location of occurrence in or around the premises; inside, opposite of, front of, rear of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4849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PREM_TYP_DESC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description of premises; grocery store, residence, street,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0334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PARKS_NM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 park, playground or greenspace of occurrence, if applicable (state parks are not included)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169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HADEVELOPT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NYCHA housing development of occurrence, if applicable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0446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0945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920424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 coordinate for Global Coordinate System, WGS 1984, decimal degrees (EPSG 4326)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3237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 coordinate for Global Coordinate System, WGS 1984, decimal degrees (EPSG 4326)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8677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6CB41-9B33-2C42-B9B7-D610279C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C9945-B902-FE48-B7AF-747359ED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71" y="2294355"/>
            <a:ext cx="5118100" cy="402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A3AE5-1BC4-0942-8A42-2460EC0B5F3D}"/>
              </a:ext>
            </a:extLst>
          </p:cNvPr>
          <p:cNvSpPr/>
          <p:nvPr/>
        </p:nvSpPr>
        <p:spPr>
          <a:xfrm>
            <a:off x="605589" y="507013"/>
            <a:ext cx="589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CRM_ATPT_CPTD_CD</a:t>
            </a:r>
          </a:p>
          <a:p>
            <a:r>
              <a:rPr lang="en-US" dirty="0"/>
              <a:t>ATTEMPTED 96159</a:t>
            </a:r>
          </a:p>
          <a:p>
            <a:r>
              <a:rPr lang="en-US" dirty="0"/>
              <a:t>COMPLETED  5483869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00804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E464B-14B2-6447-AC4F-19A29FC2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08" y="1758950"/>
            <a:ext cx="5118100" cy="425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B006AC-9C36-9742-AF9A-F15035407C73}"/>
              </a:ext>
            </a:extLst>
          </p:cNvPr>
          <p:cNvSpPr/>
          <p:nvPr/>
        </p:nvSpPr>
        <p:spPr>
          <a:xfrm>
            <a:off x="364958" y="410761"/>
            <a:ext cx="27632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BORO_NM</a:t>
            </a:r>
          </a:p>
          <a:p>
            <a:r>
              <a:rPr lang="en-US" dirty="0"/>
              <a:t>BRONX   1209647</a:t>
            </a:r>
          </a:p>
          <a:p>
            <a:r>
              <a:rPr lang="en-US" dirty="0"/>
              <a:t>BROOKLYN   1666903</a:t>
            </a:r>
          </a:p>
          <a:p>
            <a:r>
              <a:rPr lang="en-US" dirty="0"/>
              <a:t>MANHATTAN   1331760</a:t>
            </a:r>
          </a:p>
          <a:p>
            <a:r>
              <a:rPr lang="en-US" dirty="0"/>
              <a:t>QUEENS   1105621</a:t>
            </a:r>
          </a:p>
          <a:p>
            <a:r>
              <a:rPr lang="en-US" dirty="0"/>
              <a:t>STATEN ISLAND   265641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407005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7" y="1064126"/>
            <a:ext cx="5219700" cy="528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779249" y="4891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8364" y="1450707"/>
          <a:ext cx="1651000" cy="3545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8062809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RPT_DT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2006    536263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2007    536261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2008    528317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2009    511293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2010    507730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2011    496945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2012    502701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2013    495662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2014    489825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2015    477394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2016    478752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Freq</a:t>
                      </a:r>
                      <a:r>
                        <a:rPr lang="en-US" sz="14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400" u="none" strike="noStrike" dirty="0" err="1">
                          <a:effectLst/>
                        </a:rPr>
                        <a:t>dtype</a:t>
                      </a:r>
                      <a:r>
                        <a:rPr lang="en-US" sz="1400" u="none" strike="noStrike" dirty="0">
                          <a:effectLst/>
                        </a:rPr>
                        <a:t>: 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40" y="1450707"/>
            <a:ext cx="5219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2" y="824836"/>
            <a:ext cx="11650579" cy="5815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779249" y="48910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of each month over 2006-2016: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AF15D-3858-7D46-895F-29F8CBAE2E3F}"/>
              </a:ext>
            </a:extLst>
          </p:cNvPr>
          <p:cNvSpPr txBox="1"/>
          <p:nvPr/>
        </p:nvSpPr>
        <p:spPr>
          <a:xfrm>
            <a:off x="660747" y="528572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9911D-8793-1E49-A2DD-97176245EA71}"/>
              </a:ext>
            </a:extLst>
          </p:cNvPr>
          <p:cNvSpPr/>
          <p:nvPr/>
        </p:nvSpPr>
        <p:spPr>
          <a:xfrm>
            <a:off x="660747" y="1475692"/>
            <a:ext cx="103601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NYPD Complaint Data Historic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From free government repository via the NYC Open Data portal on </a:t>
            </a:r>
            <a:r>
              <a:rPr lang="en-US" sz="2400" dirty="0" err="1">
                <a:latin typeface="Courier" pitchFamily="2" charset="0"/>
                <a:cs typeface="Times New Roman" panose="02020603050405020304" pitchFamily="18" charset="0"/>
              </a:rPr>
              <a:t>NYC.gov</a:t>
            </a: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Includes: valid felony, misdemeanor, and violation crimes reported to the New York City Police Department (NYPD) from 2006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1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3130D6-6F6A-DA46-B9C7-BE89B31D9171}"/>
              </a:ext>
            </a:extLst>
          </p:cNvPr>
          <p:cNvGrpSpPr/>
          <p:nvPr/>
        </p:nvGrpSpPr>
        <p:grpSpPr>
          <a:xfrm>
            <a:off x="958365" y="747177"/>
            <a:ext cx="5857793" cy="5667409"/>
            <a:chOff x="958365" y="747177"/>
            <a:chExt cx="5857793" cy="56674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219902-92C9-124A-9C8C-1C504617127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565" y="747177"/>
              <a:ext cx="5366385" cy="3005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06596C-A767-D345-B035-BE0B2A08FDD3}"/>
                </a:ext>
              </a:extLst>
            </p:cNvPr>
            <p:cNvSpPr txBox="1"/>
            <p:nvPr/>
          </p:nvSpPr>
          <p:spPr>
            <a:xfrm>
              <a:off x="958365" y="74717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E820DC-F09F-3B4D-8219-6D256C6902D6}"/>
                </a:ext>
              </a:extLst>
            </p:cNvPr>
            <p:cNvSpPr txBox="1"/>
            <p:nvPr/>
          </p:nvSpPr>
          <p:spPr>
            <a:xfrm>
              <a:off x="1018525" y="375263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DA53B-25DD-C646-A2BD-5D9A456313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18" y="3547561"/>
              <a:ext cx="5374640" cy="2867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D7EF06-F285-6D4E-88F0-D5ABD086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6495"/>
              </p:ext>
            </p:extLst>
          </p:nvPr>
        </p:nvGraphicFramePr>
        <p:xfrm>
          <a:off x="1215190" y="4152892"/>
          <a:ext cx="8779044" cy="2194560"/>
        </p:xfrm>
        <a:graphic>
          <a:graphicData uri="http://schemas.openxmlformats.org/drawingml/2006/table">
            <a:tbl>
              <a:tblPr/>
              <a:tblGrid>
                <a:gridCol w="2194761">
                  <a:extLst>
                    <a:ext uri="{9D8B030D-6E8A-4147-A177-3AD203B41FA5}">
                      <a16:colId xmlns:a16="http://schemas.microsoft.com/office/drawing/2014/main" val="1395399423"/>
                    </a:ext>
                  </a:extLst>
                </a:gridCol>
                <a:gridCol w="2194761">
                  <a:extLst>
                    <a:ext uri="{9D8B030D-6E8A-4147-A177-3AD203B41FA5}">
                      <a16:colId xmlns:a16="http://schemas.microsoft.com/office/drawing/2014/main" val="2678162750"/>
                    </a:ext>
                  </a:extLst>
                </a:gridCol>
                <a:gridCol w="2194761">
                  <a:extLst>
                    <a:ext uri="{9D8B030D-6E8A-4147-A177-3AD203B41FA5}">
                      <a16:colId xmlns:a16="http://schemas.microsoft.com/office/drawing/2014/main" val="470496504"/>
                    </a:ext>
                  </a:extLst>
                </a:gridCol>
                <a:gridCol w="2194761">
                  <a:extLst>
                    <a:ext uri="{9D8B030D-6E8A-4147-A177-3AD203B41FA5}">
                      <a16:colId xmlns:a16="http://schemas.microsoft.com/office/drawing/2014/main" val="3035667279"/>
                    </a:ext>
                  </a:extLst>
                </a:gridCol>
              </a:tblGrid>
              <a:tr h="26463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Crimes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population_per_acre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77312"/>
                  </a:ext>
                </a:extLst>
              </a:tr>
              <a:tr h="26463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BROOKLYN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151919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2504700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80090"/>
                  </a:ext>
                </a:extLst>
              </a:tr>
              <a:tr h="26463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MANHATTAN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1585873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71925"/>
                  </a:ext>
                </a:extLst>
              </a:tr>
              <a:tr h="26463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BRONX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111824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1385108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0399"/>
                  </a:ext>
                </a:extLst>
              </a:tr>
              <a:tr h="26463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QUEENS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2230722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947483"/>
                  </a:ext>
                </a:extLst>
              </a:tr>
              <a:tr h="26463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STATEN ISLAND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468730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87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90236F-6E3C-6A43-8A83-C27B1ED7B3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81" y="835801"/>
            <a:ext cx="4786997" cy="3317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88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704471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1470863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6102" y="1704471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38263" y="1101531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475455" y="2176602"/>
            <a:ext cx="20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07179-25CD-EA44-854F-870E30AA8EEA}"/>
              </a:ext>
            </a:extLst>
          </p:cNvPr>
          <p:cNvSpPr txBox="1"/>
          <p:nvPr/>
        </p:nvSpPr>
        <p:spPr>
          <a:xfrm>
            <a:off x="786102" y="501367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476015"/>
            <a:ext cx="27515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NYPD columns</a:t>
            </a:r>
          </a:p>
          <a:p>
            <a:pPr algn="ctr"/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22 features remaining</a:t>
            </a: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686" y="1212979"/>
            <a:ext cx="37160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charset="0"/>
                <a:ea typeface="Courier" charset="0"/>
                <a:cs typeface="Courier" charset="0"/>
              </a:rPr>
              <a:t>number of complaints by year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2006.0    331754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2007.0    343727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2008.0    349474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2009.0    345874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2010.0    350686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2011.0    349737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2012.0    362387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2013.0    370114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2014.0    377513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2015.0    377502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2016.0    383539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686" y="375822"/>
            <a:ext cx="4104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crime statistics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95979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PETIT LARCENY                           688005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181219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2006    331754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crimes statistics by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Result, majority of crimes appear consistently in numbers. </a:t>
            </a:r>
          </a:p>
          <a:p>
            <a:r>
              <a:rPr lang="en-US" dirty="0" err="1"/>
              <a:t>Eg</a:t>
            </a:r>
            <a:r>
              <a:rPr lang="en-US" dirty="0"/>
              <a:t>, ‘Dangerous drugs’ crimes appeared within the range of 18,000 to 26,000 whereas Fortune telling crimes only stood at within a single digit. </a:t>
            </a:r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1137</Words>
  <Application>Microsoft Macintosh PowerPoint</Application>
  <PresentationFormat>Widescreen</PresentationFormat>
  <Paragraphs>244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DengXian</vt:lpstr>
      <vt:lpstr>Arial</vt:lpstr>
      <vt:lpstr>Calibri</vt:lpstr>
      <vt:lpstr>Calibri Light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2018-04-01T16:57:45Z</dcterms:created>
  <dcterms:modified xsi:type="dcterms:W3CDTF">2018-04-18T01:12:56Z</dcterms:modified>
</cp:coreProperties>
</file>